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ssistant Regular" panose="020B0604020202020204" charset="-79"/>
      <p:regular r:id="rId17"/>
    </p:embeddedFont>
    <p:embeddedFont>
      <p:font typeface="Calibri" panose="020F0502020204030204" pitchFamily="34" charset="0"/>
      <p:regular r:id="rId18"/>
      <p:bold r:id="rId19"/>
      <p:italic r:id="rId20"/>
      <p:boldItalic r:id="rId21"/>
    </p:embeddedFont>
    <p:embeddedFont>
      <p:font typeface="Halant Medium" panose="020B0604020202020204" charset="0"/>
      <p:regular r:id="rId22"/>
    </p:embeddedFont>
    <p:embeddedFont>
      <p:font typeface="HK Grotesk Bold" panose="020B0604020202020204" charset="0"/>
      <p:regular r:id="rId23"/>
    </p:embeddedFont>
    <p:embeddedFont>
      <p:font typeface="HK Grotesk Medium" panose="020B0604020202020204" charset="0"/>
      <p:regular r:id="rId24"/>
    </p:embeddedFont>
    <p:embeddedFont>
      <p:font typeface="Open Sans Light" panose="020B0306030504020204" pitchFamily="34"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9069" y="2958311"/>
            <a:ext cx="14164256" cy="7813165"/>
            <a:chOff x="0" y="0"/>
            <a:chExt cx="18885674" cy="10417553"/>
          </a:xfrm>
        </p:grpSpPr>
        <p:sp>
          <p:nvSpPr>
            <p:cNvPr id="3" name="TextBox 3"/>
            <p:cNvSpPr txBox="1"/>
            <p:nvPr/>
          </p:nvSpPr>
          <p:spPr>
            <a:xfrm>
              <a:off x="203200" y="3300049"/>
              <a:ext cx="15544799" cy="7117504"/>
            </a:xfrm>
            <a:prstGeom prst="rect">
              <a:avLst/>
            </a:prstGeom>
          </p:spPr>
          <p:txBody>
            <a:bodyPr wrap="square" lIns="0" tIns="0" rIns="0" bIns="0" rtlCol="0" anchor="t">
              <a:spAutoFit/>
            </a:bodyPr>
            <a:lstStyle/>
            <a:p>
              <a:pPr>
                <a:lnSpc>
                  <a:spcPts val="5973"/>
                </a:lnSpc>
              </a:pPr>
              <a:r>
                <a:rPr lang="en-US" sz="4266" dirty="0">
                  <a:solidFill>
                    <a:srgbClr val="731F7D"/>
                  </a:solidFill>
                  <a:latin typeface="Halant Medium Italics"/>
                </a:rPr>
                <a:t>By </a:t>
              </a:r>
            </a:p>
            <a:p>
              <a:pPr>
                <a:lnSpc>
                  <a:spcPts val="5973"/>
                </a:lnSpc>
                <a:spcBef>
                  <a:spcPct val="0"/>
                </a:spcBef>
              </a:pPr>
              <a:r>
                <a:rPr lang="en-US" sz="4266" dirty="0" err="1">
                  <a:solidFill>
                    <a:srgbClr val="731F7D"/>
                  </a:solidFill>
                  <a:latin typeface="Halant Medium Italics"/>
                </a:rPr>
                <a:t>Abhinay</a:t>
              </a:r>
              <a:r>
                <a:rPr lang="en-US" sz="4266" dirty="0">
                  <a:solidFill>
                    <a:srgbClr val="731F7D"/>
                  </a:solidFill>
                  <a:latin typeface="Halant Medium Italics"/>
                </a:rPr>
                <a:t> Yadav(RA2011047010116)</a:t>
              </a:r>
            </a:p>
            <a:p>
              <a:pPr>
                <a:lnSpc>
                  <a:spcPts val="5973"/>
                </a:lnSpc>
                <a:spcBef>
                  <a:spcPct val="0"/>
                </a:spcBef>
              </a:pPr>
              <a:r>
                <a:rPr lang="en-US" sz="4266" dirty="0">
                  <a:solidFill>
                    <a:srgbClr val="731F7D"/>
                  </a:solidFill>
                  <a:latin typeface="Halant Medium Italics"/>
                </a:rPr>
                <a:t>Saifeen Naaz(RA2011047010127)</a:t>
              </a:r>
            </a:p>
            <a:p>
              <a:pPr>
                <a:lnSpc>
                  <a:spcPts val="5973"/>
                </a:lnSpc>
                <a:spcBef>
                  <a:spcPct val="0"/>
                </a:spcBef>
              </a:pPr>
              <a:r>
                <a:rPr lang="en-US" sz="4266" dirty="0">
                  <a:solidFill>
                    <a:srgbClr val="731F7D"/>
                  </a:solidFill>
                  <a:latin typeface="Halant Medium Italics"/>
                </a:rPr>
                <a:t>Disha Manoj Jain(RA2011047010130)</a:t>
              </a:r>
            </a:p>
            <a:p>
              <a:pPr>
                <a:lnSpc>
                  <a:spcPts val="5973"/>
                </a:lnSpc>
                <a:spcBef>
                  <a:spcPct val="0"/>
                </a:spcBef>
              </a:pPr>
              <a:r>
                <a:rPr lang="en-US" sz="4266" dirty="0" err="1">
                  <a:solidFill>
                    <a:srgbClr val="731F7D"/>
                  </a:solidFill>
                  <a:latin typeface="Halant Medium Italics"/>
                </a:rPr>
                <a:t>Padala</a:t>
              </a:r>
              <a:r>
                <a:rPr lang="en-US" sz="4266" dirty="0">
                  <a:solidFill>
                    <a:srgbClr val="731F7D"/>
                  </a:solidFill>
                  <a:latin typeface="Halant Medium Italics"/>
                </a:rPr>
                <a:t> Venkata </a:t>
              </a:r>
              <a:r>
                <a:rPr lang="en-US" sz="4266" dirty="0" err="1">
                  <a:solidFill>
                    <a:srgbClr val="731F7D"/>
                  </a:solidFill>
                  <a:latin typeface="Halant Medium Italics"/>
                </a:rPr>
                <a:t>Yeshwanth</a:t>
              </a:r>
              <a:r>
                <a:rPr lang="en-US" sz="4266" dirty="0">
                  <a:solidFill>
                    <a:srgbClr val="731F7D"/>
                  </a:solidFill>
                  <a:latin typeface="Halant Medium Italics"/>
                </a:rPr>
                <a:t>(RA2011047010131)</a:t>
              </a:r>
            </a:p>
            <a:p>
              <a:pPr>
                <a:lnSpc>
                  <a:spcPts val="5973"/>
                </a:lnSpc>
                <a:spcBef>
                  <a:spcPct val="0"/>
                </a:spcBef>
              </a:pPr>
              <a:r>
                <a:rPr lang="en-US" sz="4266" dirty="0">
                  <a:solidFill>
                    <a:srgbClr val="731F7D"/>
                  </a:solidFill>
                  <a:latin typeface="Halant Medium Italics"/>
                </a:rPr>
                <a:t>Himanshu Kumar Singh(RA2011047010137)</a:t>
              </a:r>
            </a:p>
            <a:p>
              <a:pPr>
                <a:lnSpc>
                  <a:spcPts val="5973"/>
                </a:lnSpc>
                <a:spcBef>
                  <a:spcPct val="0"/>
                </a:spcBef>
              </a:pPr>
              <a:endParaRPr lang="en-US" sz="4266" dirty="0">
                <a:solidFill>
                  <a:srgbClr val="731F7D"/>
                </a:solidFill>
                <a:latin typeface="Halant Medium Italics"/>
              </a:endParaRPr>
            </a:p>
          </p:txBody>
        </p:sp>
        <p:sp>
          <p:nvSpPr>
            <p:cNvPr id="4" name="TextBox 4"/>
            <p:cNvSpPr txBox="1"/>
            <p:nvPr/>
          </p:nvSpPr>
          <p:spPr>
            <a:xfrm>
              <a:off x="0" y="0"/>
              <a:ext cx="18885674" cy="2090744"/>
            </a:xfrm>
            <a:prstGeom prst="rect">
              <a:avLst/>
            </a:prstGeom>
          </p:spPr>
          <p:txBody>
            <a:bodyPr lIns="0" tIns="0" rIns="0" bIns="0" rtlCol="0" anchor="t">
              <a:spAutoFit/>
            </a:bodyPr>
            <a:lstStyle/>
            <a:p>
              <a:pPr>
                <a:lnSpc>
                  <a:spcPts val="6111"/>
                </a:lnSpc>
              </a:pPr>
              <a:r>
                <a:rPr lang="en-US" sz="5179" dirty="0">
                  <a:solidFill>
                    <a:srgbClr val="000000"/>
                  </a:solidFill>
                  <a:latin typeface="HK Grotesk Bold"/>
                </a:rPr>
                <a:t>Transfer learning using VGG-16 for</a:t>
              </a:r>
            </a:p>
            <a:p>
              <a:pPr>
                <a:lnSpc>
                  <a:spcPts val="6111"/>
                </a:lnSpc>
              </a:pPr>
              <a:r>
                <a:rPr lang="en-US" sz="5179" dirty="0">
                  <a:solidFill>
                    <a:srgbClr val="000000"/>
                  </a:solidFill>
                  <a:latin typeface="HK Grotesk Bold"/>
                </a:rPr>
                <a:t>accident detection using images</a:t>
              </a:r>
            </a:p>
          </p:txBody>
        </p:sp>
      </p:grpSp>
      <p:pic>
        <p:nvPicPr>
          <p:cNvPr id="5" name="Picture 5"/>
          <p:cNvPicPr>
            <a:picLocks noChangeAspect="1"/>
          </p:cNvPicPr>
          <p:nvPr/>
        </p:nvPicPr>
        <p:blipFill>
          <a:blip r:embed="rId2"/>
          <a:srcRect/>
          <a:stretch>
            <a:fillRect/>
          </a:stretch>
        </p:blipFill>
        <p:spPr>
          <a:xfrm rot="-5624184">
            <a:off x="9190413" y="-1204481"/>
            <a:ext cx="9054625" cy="8058616"/>
          </a:xfrm>
          <a:prstGeom prst="rect">
            <a:avLst/>
          </a:prstGeom>
        </p:spPr>
      </p:pic>
      <p:pic>
        <p:nvPicPr>
          <p:cNvPr id="6" name="Picture 6"/>
          <p:cNvPicPr>
            <a:picLocks noChangeAspect="1"/>
          </p:cNvPicPr>
          <p:nvPr/>
        </p:nvPicPr>
        <p:blipFill>
          <a:blip r:embed="rId3"/>
          <a:srcRect/>
          <a:stretch>
            <a:fillRect/>
          </a:stretch>
        </p:blipFill>
        <p:spPr>
          <a:xfrm rot="-5017281">
            <a:off x="7316902" y="248381"/>
            <a:ext cx="1811240" cy="1716150"/>
          </a:xfrm>
          <a:prstGeom prst="rect">
            <a:avLst/>
          </a:prstGeom>
        </p:spPr>
      </p:pic>
      <p:pic>
        <p:nvPicPr>
          <p:cNvPr id="7" name="Picture 7"/>
          <p:cNvPicPr>
            <a:picLocks noChangeAspect="1"/>
          </p:cNvPicPr>
          <p:nvPr/>
        </p:nvPicPr>
        <p:blipFill>
          <a:blip r:embed="rId4"/>
          <a:srcRect/>
          <a:stretch>
            <a:fillRect/>
          </a:stretch>
        </p:blipFill>
        <p:spPr>
          <a:xfrm rot="-10567437">
            <a:off x="16126494" y="6825098"/>
            <a:ext cx="3789612" cy="36238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824827"/>
            <a:ext cx="10724012" cy="6185795"/>
            <a:chOff x="0" y="0"/>
            <a:chExt cx="14298683" cy="8247726"/>
          </a:xfrm>
        </p:grpSpPr>
        <p:sp>
          <p:nvSpPr>
            <p:cNvPr id="3" name="TextBox 3"/>
            <p:cNvSpPr txBox="1"/>
            <p:nvPr/>
          </p:nvSpPr>
          <p:spPr>
            <a:xfrm>
              <a:off x="0" y="2727662"/>
              <a:ext cx="9499197" cy="5520064"/>
            </a:xfrm>
            <a:prstGeom prst="rect">
              <a:avLst/>
            </a:prstGeom>
          </p:spPr>
          <p:txBody>
            <a:bodyPr lIns="0" tIns="0" rIns="0" bIns="0" rtlCol="0" anchor="t">
              <a:spAutoFit/>
            </a:bodyPr>
            <a:lstStyle/>
            <a:p>
              <a:pPr>
                <a:lnSpc>
                  <a:spcPts val="6720"/>
                </a:lnSpc>
                <a:spcBef>
                  <a:spcPct val="0"/>
                </a:spcBef>
              </a:pPr>
              <a:r>
                <a:rPr lang="en-US" sz="4800">
                  <a:solidFill>
                    <a:srgbClr val="731F7D"/>
                  </a:solidFill>
                  <a:latin typeface="Halant Medium"/>
                </a:rPr>
                <a:t>VGG – 16 is a Convolutional Neural Network architecture trained on the Imagenet dataset. </a:t>
              </a:r>
            </a:p>
          </p:txBody>
        </p:sp>
        <p:sp>
          <p:nvSpPr>
            <p:cNvPr id="4" name="TextBox 4"/>
            <p:cNvSpPr txBox="1"/>
            <p:nvPr/>
          </p:nvSpPr>
          <p:spPr>
            <a:xfrm>
              <a:off x="0" y="19050"/>
              <a:ext cx="14298683" cy="2041429"/>
            </a:xfrm>
            <a:prstGeom prst="rect">
              <a:avLst/>
            </a:prstGeom>
          </p:spPr>
          <p:txBody>
            <a:bodyPr lIns="0" tIns="0" rIns="0" bIns="0" rtlCol="0" anchor="t">
              <a:spAutoFit/>
            </a:bodyPr>
            <a:lstStyle/>
            <a:p>
              <a:pPr>
                <a:lnSpc>
                  <a:spcPts val="12284"/>
                </a:lnSpc>
              </a:pPr>
              <a:r>
                <a:rPr lang="en-US" sz="10410">
                  <a:solidFill>
                    <a:srgbClr val="000000"/>
                  </a:solidFill>
                  <a:latin typeface="HK Grotesk Bold"/>
                </a:rPr>
                <a:t>VGG-16</a:t>
              </a:r>
            </a:p>
          </p:txBody>
        </p:sp>
      </p:grpSp>
      <p:pic>
        <p:nvPicPr>
          <p:cNvPr id="5" name="Picture 5"/>
          <p:cNvPicPr>
            <a:picLocks noChangeAspect="1"/>
          </p:cNvPicPr>
          <p:nvPr/>
        </p:nvPicPr>
        <p:blipFill>
          <a:blip r:embed="rId2"/>
          <a:srcRect/>
          <a:stretch>
            <a:fillRect/>
          </a:stretch>
        </p:blipFill>
        <p:spPr>
          <a:xfrm rot="-5624184">
            <a:off x="9190413" y="-1204481"/>
            <a:ext cx="9054625" cy="8058616"/>
          </a:xfrm>
          <a:prstGeom prst="rect">
            <a:avLst/>
          </a:prstGeom>
        </p:spPr>
      </p:pic>
      <p:pic>
        <p:nvPicPr>
          <p:cNvPr id="6" name="Picture 6"/>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7" name="Picture 7"/>
          <p:cNvPicPr>
            <a:picLocks noChangeAspect="1"/>
          </p:cNvPicPr>
          <p:nvPr/>
        </p:nvPicPr>
        <p:blipFill>
          <a:blip r:embed="rId4"/>
          <a:srcRect/>
          <a:stretch>
            <a:fillRect/>
          </a:stretch>
        </p:blipFill>
        <p:spPr>
          <a:xfrm rot="-10567437">
            <a:off x="16126494" y="6825098"/>
            <a:ext cx="3789612" cy="36238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46123" y="1355511"/>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sp>
        <p:nvSpPr>
          <p:cNvPr id="4" name="TextBox 4"/>
          <p:cNvSpPr txBox="1"/>
          <p:nvPr/>
        </p:nvSpPr>
        <p:spPr>
          <a:xfrm>
            <a:off x="371087" y="1028700"/>
            <a:ext cx="17545825" cy="8364912"/>
          </a:xfrm>
          <a:prstGeom prst="rect">
            <a:avLst/>
          </a:prstGeom>
        </p:spPr>
        <p:txBody>
          <a:bodyPr lIns="0" tIns="0" rIns="0" bIns="0" rtlCol="0" anchor="t">
            <a:spAutoFit/>
          </a:bodyPr>
          <a:lstStyle/>
          <a:p>
            <a:pPr algn="ctr">
              <a:lnSpc>
                <a:spcPts val="6221"/>
              </a:lnSpc>
            </a:pPr>
            <a:r>
              <a:rPr lang="en-US" sz="5272">
                <a:solidFill>
                  <a:srgbClr val="FFFFFF"/>
                </a:solidFill>
                <a:latin typeface="HK Grotesk Bold"/>
              </a:rPr>
              <a:t>The model suggested uses only these weights and therefore, fully connected layers of VGG – 16 are not downloaded. Instead, our own global average pooling layer is added to detect accidents.</a:t>
            </a:r>
          </a:p>
          <a:p>
            <a:pPr algn="ctr">
              <a:lnSpc>
                <a:spcPts val="9407"/>
              </a:lnSpc>
            </a:pPr>
            <a:endParaRPr lang="en-US" sz="5272">
              <a:solidFill>
                <a:srgbClr val="FFFFFF"/>
              </a:solidFill>
              <a:latin typeface="HK Grotesk Bold"/>
            </a:endParaRPr>
          </a:p>
          <a:p>
            <a:pPr algn="ctr">
              <a:lnSpc>
                <a:spcPts val="5513"/>
              </a:lnSpc>
            </a:pPr>
            <a:r>
              <a:rPr lang="en-US" sz="4672">
                <a:solidFill>
                  <a:srgbClr val="FFFFFF"/>
                </a:solidFill>
                <a:latin typeface="HK Grotesk Bold"/>
              </a:rPr>
              <a:t>The Global Average Pooling layer is added in the last of the model to extract features. The prepared model is trained with 8 epochs having 12 steps per epoch and validated with 4 validation steps and 10 workers. The loss function used in Binary Crossentropy and optimized with a learning rate of 0.00001.</a:t>
            </a:r>
          </a:p>
          <a:p>
            <a:pPr algn="ctr">
              <a:lnSpc>
                <a:spcPts val="4451"/>
              </a:lnSpc>
            </a:pPr>
            <a:r>
              <a:rPr lang="en-US" sz="3772">
                <a:solidFill>
                  <a:srgbClr val="FFFFFF"/>
                </a:solidFill>
                <a:latin typeface="HK Grotesk Bold"/>
              </a:rPr>
              <a:t> </a:t>
            </a:r>
          </a:p>
        </p:txBody>
      </p:sp>
      <p:pic>
        <p:nvPicPr>
          <p:cNvPr id="5" name="Picture 5"/>
          <p:cNvPicPr>
            <a:picLocks noChangeAspect="1"/>
          </p:cNvPicPr>
          <p:nvPr/>
        </p:nvPicPr>
        <p:blipFill>
          <a:blip r:embed="rId4"/>
          <a:srcRect/>
          <a:stretch>
            <a:fillRect/>
          </a:stretch>
        </p:blipFill>
        <p:spPr>
          <a:xfrm rot="-447366">
            <a:off x="15225073" y="-1665933"/>
            <a:ext cx="4068454" cy="3890459"/>
          </a:xfrm>
          <a:prstGeom prst="rect">
            <a:avLst/>
          </a:prstGeom>
        </p:spPr>
      </p:pic>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7531796"/>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362671" y="6401890"/>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761750" y="523555"/>
            <a:ext cx="2895099" cy="2768439"/>
          </a:xfrm>
          <a:prstGeom prst="rect">
            <a:avLst/>
          </a:prstGeom>
        </p:spPr>
      </p:pic>
      <p:pic>
        <p:nvPicPr>
          <p:cNvPr id="6" name="Picture 6"/>
          <p:cNvPicPr>
            <a:picLocks noChangeAspect="1"/>
          </p:cNvPicPr>
          <p:nvPr/>
        </p:nvPicPr>
        <p:blipFill>
          <a:blip r:embed="rId5"/>
          <a:srcRect/>
          <a:stretch>
            <a:fillRect/>
          </a:stretch>
        </p:blipFill>
        <p:spPr>
          <a:xfrm>
            <a:off x="211848" y="2305537"/>
            <a:ext cx="10703503" cy="7578274"/>
          </a:xfrm>
          <a:prstGeom prst="rect">
            <a:avLst/>
          </a:prstGeom>
        </p:spPr>
      </p:pic>
      <p:sp>
        <p:nvSpPr>
          <p:cNvPr id="7" name="TextBox 7"/>
          <p:cNvSpPr txBox="1"/>
          <p:nvPr/>
        </p:nvSpPr>
        <p:spPr>
          <a:xfrm>
            <a:off x="2564405" y="1038225"/>
            <a:ext cx="5307614" cy="1056311"/>
          </a:xfrm>
          <a:prstGeom prst="rect">
            <a:avLst/>
          </a:prstGeom>
        </p:spPr>
        <p:txBody>
          <a:bodyPr lIns="0" tIns="0" rIns="0" bIns="0" rtlCol="0" anchor="t">
            <a:spAutoFit/>
          </a:bodyPr>
          <a:lstStyle/>
          <a:p>
            <a:pPr>
              <a:lnSpc>
                <a:spcPts val="8345"/>
              </a:lnSpc>
            </a:pPr>
            <a:r>
              <a:rPr lang="en-US" sz="7072">
                <a:solidFill>
                  <a:srgbClr val="731F7D"/>
                </a:solidFill>
                <a:latin typeface="HK Grotesk Bold"/>
              </a:rPr>
              <a:t>Results</a:t>
            </a:r>
          </a:p>
        </p:txBody>
      </p:sp>
      <p:sp>
        <p:nvSpPr>
          <p:cNvPr id="8" name="TextBox 8"/>
          <p:cNvSpPr txBox="1"/>
          <p:nvPr/>
        </p:nvSpPr>
        <p:spPr>
          <a:xfrm>
            <a:off x="10915351" y="3535662"/>
            <a:ext cx="7372649" cy="3462749"/>
          </a:xfrm>
          <a:prstGeom prst="rect">
            <a:avLst/>
          </a:prstGeom>
        </p:spPr>
        <p:txBody>
          <a:bodyPr lIns="0" tIns="0" rIns="0" bIns="0" rtlCol="0" anchor="t">
            <a:spAutoFit/>
          </a:bodyPr>
          <a:lstStyle/>
          <a:p>
            <a:pPr algn="ctr">
              <a:lnSpc>
                <a:spcPts val="4600"/>
              </a:lnSpc>
            </a:pPr>
            <a:r>
              <a:rPr lang="en-US" sz="3285">
                <a:solidFill>
                  <a:srgbClr val="731F7D"/>
                </a:solidFill>
                <a:latin typeface="Open Sans Light"/>
              </a:rPr>
              <a:t>Training and validation accuracy plot by applying CNN with pre-trained VGG-16 model and image augmentation.</a:t>
            </a:r>
          </a:p>
          <a:p>
            <a:pPr algn="ctr">
              <a:lnSpc>
                <a:spcPts val="4600"/>
              </a:lnSpc>
            </a:pPr>
            <a:r>
              <a:rPr lang="en-US" sz="3285">
                <a:solidFill>
                  <a:srgbClr val="731F7D"/>
                </a:solidFill>
                <a:latin typeface="Open Sans Light"/>
              </a:rPr>
              <a:t>As depicted by the plot, the training accuracy is 97.83% and validation accuracy is 96.43%.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56" b="5756"/>
          <a:stretch>
            <a:fillRect/>
          </a:stretch>
        </p:blipFill>
        <p:spPr>
          <a:xfrm>
            <a:off x="405281" y="521716"/>
            <a:ext cx="11834345" cy="7925082"/>
          </a:xfrm>
          <a:prstGeom prst="rect">
            <a:avLst/>
          </a:prstGeom>
        </p:spPr>
      </p:pic>
      <p:sp>
        <p:nvSpPr>
          <p:cNvPr id="3" name="TextBox 3"/>
          <p:cNvSpPr txBox="1"/>
          <p:nvPr/>
        </p:nvSpPr>
        <p:spPr>
          <a:xfrm>
            <a:off x="12681196" y="8380123"/>
            <a:ext cx="6383485" cy="1263527"/>
          </a:xfrm>
          <a:prstGeom prst="rect">
            <a:avLst/>
          </a:prstGeom>
        </p:spPr>
        <p:txBody>
          <a:bodyPr lIns="0" tIns="0" rIns="0" bIns="0" rtlCol="0" anchor="t">
            <a:spAutoFit/>
          </a:bodyPr>
          <a:lstStyle/>
          <a:p>
            <a:pPr>
              <a:lnSpc>
                <a:spcPts val="5140"/>
              </a:lnSpc>
            </a:pPr>
            <a:r>
              <a:rPr lang="en-US" sz="3671" spc="-36">
                <a:solidFill>
                  <a:srgbClr val="FFFFFF"/>
                </a:solidFill>
                <a:latin typeface="Assistant Regular"/>
              </a:rPr>
              <a:t>Precision= 80%</a:t>
            </a:r>
          </a:p>
          <a:p>
            <a:pPr>
              <a:lnSpc>
                <a:spcPts val="5140"/>
              </a:lnSpc>
              <a:spcBef>
                <a:spcPct val="0"/>
              </a:spcBef>
            </a:pPr>
            <a:r>
              <a:rPr lang="en-US" sz="3671" spc="-36">
                <a:solidFill>
                  <a:srgbClr val="FFFFFF"/>
                </a:solidFill>
                <a:latin typeface="Assistant Regular"/>
              </a:rPr>
              <a:t>Recall= 72.7%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564986" y="-3282418"/>
            <a:ext cx="7027814" cy="6254754"/>
          </a:xfrm>
          <a:prstGeom prst="rect">
            <a:avLst/>
          </a:prstGeom>
        </p:spPr>
      </p:pic>
      <p:pic>
        <p:nvPicPr>
          <p:cNvPr id="3" name="Picture 3"/>
          <p:cNvPicPr>
            <a:picLocks noChangeAspect="1"/>
          </p:cNvPicPr>
          <p:nvPr/>
        </p:nvPicPr>
        <p:blipFill>
          <a:blip r:embed="rId3"/>
          <a:srcRect/>
          <a:stretch>
            <a:fillRect/>
          </a:stretch>
        </p:blipFill>
        <p:spPr>
          <a:xfrm rot="9490257">
            <a:off x="7989172" y="8611142"/>
            <a:ext cx="2546291" cy="2412611"/>
          </a:xfrm>
          <a:prstGeom prst="rect">
            <a:avLst/>
          </a:prstGeom>
        </p:spPr>
      </p:pic>
      <p:pic>
        <p:nvPicPr>
          <p:cNvPr id="4" name="Picture 4"/>
          <p:cNvPicPr>
            <a:picLocks noChangeAspect="1"/>
          </p:cNvPicPr>
          <p:nvPr/>
        </p:nvPicPr>
        <p:blipFill>
          <a:blip r:embed="rId4"/>
          <a:srcRect/>
          <a:stretch>
            <a:fillRect/>
          </a:stretch>
        </p:blipFill>
        <p:spPr>
          <a:xfrm rot="6148233">
            <a:off x="16143951" y="4072253"/>
            <a:ext cx="6861060" cy="6560888"/>
          </a:xfrm>
          <a:prstGeom prst="rect">
            <a:avLst/>
          </a:prstGeom>
        </p:spPr>
      </p:pic>
      <p:sp>
        <p:nvSpPr>
          <p:cNvPr id="5" name="TextBox 5"/>
          <p:cNvSpPr txBox="1"/>
          <p:nvPr/>
        </p:nvSpPr>
        <p:spPr>
          <a:xfrm>
            <a:off x="1028700" y="1038225"/>
            <a:ext cx="10836580" cy="1191137"/>
          </a:xfrm>
          <a:prstGeom prst="rect">
            <a:avLst/>
          </a:prstGeom>
        </p:spPr>
        <p:txBody>
          <a:bodyPr lIns="0" tIns="0" rIns="0" bIns="0" rtlCol="0" anchor="t">
            <a:spAutoFit/>
          </a:bodyPr>
          <a:lstStyle/>
          <a:p>
            <a:pPr>
              <a:lnSpc>
                <a:spcPts val="9440"/>
              </a:lnSpc>
            </a:pPr>
            <a:r>
              <a:rPr lang="en-US" sz="8000">
                <a:solidFill>
                  <a:srgbClr val="4D1354"/>
                </a:solidFill>
                <a:latin typeface="HK Grotesk Bold"/>
              </a:rPr>
              <a:t>Comparative Results </a:t>
            </a:r>
          </a:p>
        </p:txBody>
      </p:sp>
      <p:sp>
        <p:nvSpPr>
          <p:cNvPr id="6" name="TextBox 6"/>
          <p:cNvSpPr txBox="1"/>
          <p:nvPr/>
        </p:nvSpPr>
        <p:spPr>
          <a:xfrm>
            <a:off x="204383" y="2929420"/>
            <a:ext cx="17319202" cy="5294814"/>
          </a:xfrm>
          <a:prstGeom prst="rect">
            <a:avLst/>
          </a:prstGeom>
        </p:spPr>
        <p:txBody>
          <a:bodyPr lIns="0" tIns="0" rIns="0" bIns="0" rtlCol="0" anchor="t">
            <a:spAutoFit/>
          </a:bodyPr>
          <a:lstStyle/>
          <a:p>
            <a:pPr algn="ctr">
              <a:lnSpc>
                <a:spcPts val="8345"/>
              </a:lnSpc>
              <a:spcBef>
                <a:spcPct val="0"/>
              </a:spcBef>
            </a:pPr>
            <a:r>
              <a:rPr lang="en-US" sz="7072">
                <a:solidFill>
                  <a:srgbClr val="000000"/>
                </a:solidFill>
                <a:latin typeface="HK Grotesk Bold"/>
              </a:rPr>
              <a:t> Training accuracy Validation accuracy</a:t>
            </a:r>
          </a:p>
          <a:p>
            <a:pPr algn="ctr">
              <a:lnSpc>
                <a:spcPts val="8345"/>
              </a:lnSpc>
              <a:spcBef>
                <a:spcPct val="0"/>
              </a:spcBef>
            </a:pPr>
            <a:r>
              <a:rPr lang="en-US" sz="7072">
                <a:solidFill>
                  <a:srgbClr val="000000"/>
                </a:solidFill>
                <a:latin typeface="HK Grotesk Bold"/>
              </a:rPr>
              <a:t>CNN with image augmentation 88.54% 85.71%</a:t>
            </a:r>
          </a:p>
          <a:p>
            <a:pPr algn="ctr">
              <a:lnSpc>
                <a:spcPts val="8345"/>
              </a:lnSpc>
              <a:spcBef>
                <a:spcPct val="0"/>
              </a:spcBef>
            </a:pPr>
            <a:r>
              <a:rPr lang="en-US" sz="7072">
                <a:solidFill>
                  <a:srgbClr val="000000"/>
                </a:solidFill>
                <a:latin typeface="HK Grotesk Bold"/>
              </a:rPr>
              <a:t>CNN with pre-trained VGG-16 model and image augmentation 97.83% 96.43%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grpSp>
        <p:nvGrpSpPr>
          <p:cNvPr id="7" name="Group 7"/>
          <p:cNvGrpSpPr/>
          <p:nvPr/>
        </p:nvGrpSpPr>
        <p:grpSpPr>
          <a:xfrm>
            <a:off x="1526099" y="1351082"/>
            <a:ext cx="15235802" cy="8779543"/>
            <a:chOff x="0" y="0"/>
            <a:chExt cx="20314403" cy="11706058"/>
          </a:xfrm>
        </p:grpSpPr>
        <p:sp>
          <p:nvSpPr>
            <p:cNvPr id="8" name="TextBox 8"/>
            <p:cNvSpPr txBox="1"/>
            <p:nvPr/>
          </p:nvSpPr>
          <p:spPr>
            <a:xfrm>
              <a:off x="0" y="9525"/>
              <a:ext cx="20314403" cy="10119149"/>
            </a:xfrm>
            <a:prstGeom prst="rect">
              <a:avLst/>
            </a:prstGeom>
          </p:spPr>
          <p:txBody>
            <a:bodyPr lIns="0" tIns="0" rIns="0" bIns="0" rtlCol="0" anchor="t">
              <a:spAutoFit/>
            </a:bodyPr>
            <a:lstStyle/>
            <a:p>
              <a:pPr algn="ctr">
                <a:lnSpc>
                  <a:spcPts val="7788"/>
                </a:lnSpc>
              </a:pPr>
              <a:r>
                <a:rPr lang="en-US" sz="6600">
                  <a:solidFill>
                    <a:srgbClr val="FFFFFF"/>
                  </a:solidFill>
                  <a:latin typeface="HK Grotesk Medium"/>
                </a:rPr>
                <a:t>Conclusion</a:t>
              </a:r>
            </a:p>
            <a:p>
              <a:pPr algn="ctr">
                <a:lnSpc>
                  <a:spcPts val="5782"/>
                </a:lnSpc>
              </a:pPr>
              <a:r>
                <a:rPr lang="en-US" sz="4900">
                  <a:solidFill>
                    <a:srgbClr val="FFFFFF"/>
                  </a:solidFill>
                  <a:latin typeface="HK Grotesk Medium"/>
                </a:rPr>
                <a:t>This paper discussed CNN model with pretrained VGG-16 and image augmentation for detecting accidents using images. The introduction of this project will be useful in reducing the response time of the crash detection and hence, ensuring speedy incident management. It will also be helpful in verifying the occurrence of accidents by police departments and insurance firms.</a:t>
              </a:r>
            </a:p>
            <a:p>
              <a:pPr algn="ctr">
                <a:lnSpc>
                  <a:spcPts val="5782"/>
                </a:lnSpc>
              </a:pPr>
              <a:endParaRPr lang="en-US" sz="4900">
                <a:solidFill>
                  <a:srgbClr val="FFFFFF"/>
                </a:solidFill>
                <a:latin typeface="HK Grotesk Medium"/>
              </a:endParaRPr>
            </a:p>
          </p:txBody>
        </p:sp>
        <p:sp>
          <p:nvSpPr>
            <p:cNvPr id="9" name="TextBox 9"/>
            <p:cNvSpPr txBox="1"/>
            <p:nvPr/>
          </p:nvSpPr>
          <p:spPr>
            <a:xfrm>
              <a:off x="2272616" y="10950708"/>
              <a:ext cx="15769172" cy="755350"/>
            </a:xfrm>
            <a:prstGeom prst="rect">
              <a:avLst/>
            </a:prstGeom>
          </p:spPr>
          <p:txBody>
            <a:bodyPr lIns="0" tIns="0" rIns="0" bIns="0" rtlCol="0" anchor="t">
              <a:spAutoFit/>
            </a:bodyPr>
            <a:lstStyle/>
            <a:p>
              <a:pPr algn="ctr">
                <a:lnSpc>
                  <a:spcPts val="468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2555249" y="4939834"/>
            <a:ext cx="6575294" cy="7268784"/>
          </a:xfrm>
          <a:prstGeom prst="rect">
            <a:avLst/>
          </a:prstGeom>
        </p:spPr>
      </p:pic>
      <p:pic>
        <p:nvPicPr>
          <p:cNvPr id="3" name="Picture 3"/>
          <p:cNvPicPr>
            <a:picLocks noChangeAspect="1"/>
          </p:cNvPicPr>
          <p:nvPr/>
        </p:nvPicPr>
        <p:blipFill>
          <a:blip r:embed="rId3"/>
          <a:srcRect/>
          <a:stretch>
            <a:fillRect/>
          </a:stretch>
        </p:blipFill>
        <p:spPr>
          <a:xfrm rot="-2715964">
            <a:off x="8597713" y="7771526"/>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2070219" y="-1362141"/>
            <a:ext cx="4943405" cy="5723190"/>
          </a:xfrm>
          <a:prstGeom prst="rect">
            <a:avLst/>
          </a:prstGeom>
        </p:spPr>
      </p:pic>
      <p:grpSp>
        <p:nvGrpSpPr>
          <p:cNvPr id="5" name="Group 5"/>
          <p:cNvGrpSpPr/>
          <p:nvPr/>
        </p:nvGrpSpPr>
        <p:grpSpPr>
          <a:xfrm>
            <a:off x="259343" y="2296615"/>
            <a:ext cx="17297967" cy="6181747"/>
            <a:chOff x="0" y="0"/>
            <a:chExt cx="23063956" cy="8242330"/>
          </a:xfrm>
        </p:grpSpPr>
        <p:sp>
          <p:nvSpPr>
            <p:cNvPr id="6" name="TextBox 6"/>
            <p:cNvSpPr txBox="1"/>
            <p:nvPr/>
          </p:nvSpPr>
          <p:spPr>
            <a:xfrm>
              <a:off x="0" y="2949804"/>
              <a:ext cx="23063956" cy="2984614"/>
            </a:xfrm>
            <a:prstGeom prst="rect">
              <a:avLst/>
            </a:prstGeom>
          </p:spPr>
          <p:txBody>
            <a:bodyPr lIns="0" tIns="0" rIns="0" bIns="0" rtlCol="0" anchor="t">
              <a:spAutoFit/>
            </a:bodyPr>
            <a:lstStyle/>
            <a:p>
              <a:pPr>
                <a:lnSpc>
                  <a:spcPts val="17711"/>
                </a:lnSpc>
              </a:pPr>
              <a:endParaRPr/>
            </a:p>
          </p:txBody>
        </p:sp>
        <p:sp>
          <p:nvSpPr>
            <p:cNvPr id="7" name="TextBox 7"/>
            <p:cNvSpPr txBox="1"/>
            <p:nvPr/>
          </p:nvSpPr>
          <p:spPr>
            <a:xfrm>
              <a:off x="0" y="9525"/>
              <a:ext cx="4868377" cy="1514491"/>
            </a:xfrm>
            <a:prstGeom prst="rect">
              <a:avLst/>
            </a:prstGeom>
          </p:spPr>
          <p:txBody>
            <a:bodyPr lIns="0" tIns="0" rIns="0" bIns="0" rtlCol="0" anchor="t">
              <a:spAutoFit/>
            </a:bodyPr>
            <a:lstStyle/>
            <a:p>
              <a:pPr marL="0" lvl="0" indent="0" algn="l">
                <a:lnSpc>
                  <a:spcPts val="8855"/>
                </a:lnSpc>
                <a:spcBef>
                  <a:spcPct val="0"/>
                </a:spcBef>
              </a:pPr>
              <a:r>
                <a:rPr lang="en-US" sz="7504">
                  <a:solidFill>
                    <a:srgbClr val="FFFFFF">
                      <a:alpha val="60000"/>
                    </a:srgbClr>
                  </a:solidFill>
                  <a:latin typeface="HK Grotesk Bold"/>
                </a:rPr>
                <a:t>Abstract</a:t>
              </a:r>
            </a:p>
          </p:txBody>
        </p:sp>
        <p:sp>
          <p:nvSpPr>
            <p:cNvPr id="8" name="TextBox 8"/>
            <p:cNvSpPr txBox="1"/>
            <p:nvPr/>
          </p:nvSpPr>
          <p:spPr>
            <a:xfrm>
              <a:off x="0" y="7404315"/>
              <a:ext cx="14595056" cy="838015"/>
            </a:xfrm>
            <a:prstGeom prst="rect">
              <a:avLst/>
            </a:prstGeom>
          </p:spPr>
          <p:txBody>
            <a:bodyPr lIns="0" tIns="0" rIns="0" bIns="0" rtlCol="0" anchor="t">
              <a:spAutoFit/>
            </a:bodyPr>
            <a:lstStyle/>
            <a:p>
              <a:pPr>
                <a:lnSpc>
                  <a:spcPts val="5360"/>
                </a:lnSpc>
                <a:spcBef>
                  <a:spcPct val="0"/>
                </a:spcBef>
              </a:pPr>
              <a:endParaRPr/>
            </a:p>
          </p:txBody>
        </p:sp>
      </p:grpSp>
      <p:sp>
        <p:nvSpPr>
          <p:cNvPr id="9" name="TextBox 9"/>
          <p:cNvSpPr txBox="1"/>
          <p:nvPr/>
        </p:nvSpPr>
        <p:spPr>
          <a:xfrm>
            <a:off x="1028700" y="3681596"/>
            <a:ext cx="16230600" cy="4482671"/>
          </a:xfrm>
          <a:prstGeom prst="rect">
            <a:avLst/>
          </a:prstGeom>
        </p:spPr>
        <p:txBody>
          <a:bodyPr lIns="0" tIns="0" rIns="0" bIns="0" rtlCol="0" anchor="t">
            <a:spAutoFit/>
          </a:bodyPr>
          <a:lstStyle/>
          <a:p>
            <a:pPr algn="ctr">
              <a:lnSpc>
                <a:spcPts val="5973"/>
              </a:lnSpc>
              <a:spcBef>
                <a:spcPct val="0"/>
              </a:spcBef>
            </a:pPr>
            <a:r>
              <a:rPr lang="en-US" sz="4266">
                <a:solidFill>
                  <a:srgbClr val="FFFFFF"/>
                </a:solidFill>
                <a:latin typeface="Halant Medium Italics"/>
              </a:rPr>
              <a:t>Real-world traffic surveillance recordings need constant monitoring in order to detect and respond to deadly incidents. Being constantly monitoring vehicles while they're in motion can be very time-consuming and prone to error. Therefore, to detect accidents using images, one of the pre-trained models – VGG - 16 with Convolutional Neural Network has been proposed in the article.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99663">
            <a:off x="3603314" y="-4943009"/>
            <a:ext cx="9366851" cy="8957051"/>
          </a:xfrm>
          <a:prstGeom prst="rect">
            <a:avLst/>
          </a:prstGeom>
        </p:spPr>
      </p:pic>
      <p:pic>
        <p:nvPicPr>
          <p:cNvPr id="3" name="Picture 3"/>
          <p:cNvPicPr>
            <a:picLocks noChangeAspect="1"/>
          </p:cNvPicPr>
          <p:nvPr/>
        </p:nvPicPr>
        <p:blipFill>
          <a:blip r:embed="rId3"/>
          <a:srcRect/>
          <a:stretch>
            <a:fillRect/>
          </a:stretch>
        </p:blipFill>
        <p:spPr>
          <a:xfrm rot="-2715964">
            <a:off x="15663996" y="474424"/>
            <a:ext cx="2207918" cy="2092002"/>
          </a:xfrm>
          <a:prstGeom prst="rect">
            <a:avLst/>
          </a:prstGeom>
        </p:spPr>
      </p:pic>
      <p:pic>
        <p:nvPicPr>
          <p:cNvPr id="4" name="Picture 4"/>
          <p:cNvPicPr>
            <a:picLocks noChangeAspect="1"/>
          </p:cNvPicPr>
          <p:nvPr/>
        </p:nvPicPr>
        <p:blipFill>
          <a:blip r:embed="rId3"/>
          <a:srcRect/>
          <a:stretch>
            <a:fillRect/>
          </a:stretch>
        </p:blipFill>
        <p:spPr>
          <a:xfrm rot="-394911">
            <a:off x="17031323" y="7840857"/>
            <a:ext cx="5163362" cy="4892285"/>
          </a:xfrm>
          <a:prstGeom prst="rect">
            <a:avLst/>
          </a:prstGeom>
        </p:spPr>
      </p:pic>
      <p:grpSp>
        <p:nvGrpSpPr>
          <p:cNvPr id="5" name="Group 5"/>
          <p:cNvGrpSpPr/>
          <p:nvPr/>
        </p:nvGrpSpPr>
        <p:grpSpPr>
          <a:xfrm>
            <a:off x="297342" y="2187175"/>
            <a:ext cx="17990658" cy="8464742"/>
            <a:chOff x="0" y="0"/>
            <a:chExt cx="23987545" cy="11286323"/>
          </a:xfrm>
        </p:grpSpPr>
        <p:sp>
          <p:nvSpPr>
            <p:cNvPr id="6" name="TextBox 6"/>
            <p:cNvSpPr txBox="1"/>
            <p:nvPr/>
          </p:nvSpPr>
          <p:spPr>
            <a:xfrm>
              <a:off x="0" y="2390747"/>
              <a:ext cx="23987545" cy="8895576"/>
            </a:xfrm>
            <a:prstGeom prst="rect">
              <a:avLst/>
            </a:prstGeom>
          </p:spPr>
          <p:txBody>
            <a:bodyPr lIns="0" tIns="0" rIns="0" bIns="0" rtlCol="0" anchor="t">
              <a:spAutoFit/>
            </a:bodyPr>
            <a:lstStyle/>
            <a:p>
              <a:pPr>
                <a:lnSpc>
                  <a:spcPts val="5261"/>
                </a:lnSpc>
              </a:pPr>
              <a:r>
                <a:rPr lang="en-US" sz="4459">
                  <a:solidFill>
                    <a:srgbClr val="000000"/>
                  </a:solidFill>
                  <a:latin typeface="HK Grotesk Bold"/>
                </a:rPr>
                <a:t>To ensure accident detection accuracy, this paper produces a VGG-16 model with Convolutional Neural Network applied to road accident images. We have used the transfer learning approach because using a feature space and distribution model to separate the data collected by the algorithm from the rest does not hold true for the real world. This accident detection model will aid in not only improving incident management reaction times and offering rapid assistance to victims, but also verifying the occurrence of accidents by police departments and insurance firms.</a:t>
              </a:r>
            </a:p>
            <a:p>
              <a:pPr>
                <a:lnSpc>
                  <a:spcPts val="5261"/>
                </a:lnSpc>
              </a:pPr>
              <a:endParaRPr lang="en-US" sz="4459">
                <a:solidFill>
                  <a:srgbClr val="000000"/>
                </a:solidFill>
                <a:latin typeface="HK Grotesk Bold"/>
              </a:endParaRPr>
            </a:p>
          </p:txBody>
        </p:sp>
        <p:sp>
          <p:nvSpPr>
            <p:cNvPr id="7" name="TextBox 7"/>
            <p:cNvSpPr txBox="1"/>
            <p:nvPr/>
          </p:nvSpPr>
          <p:spPr>
            <a:xfrm>
              <a:off x="0" y="-142875"/>
              <a:ext cx="17055185" cy="1504638"/>
            </a:xfrm>
            <a:prstGeom prst="rect">
              <a:avLst/>
            </a:prstGeom>
          </p:spPr>
          <p:txBody>
            <a:bodyPr lIns="0" tIns="0" rIns="0" bIns="0" rtlCol="0" anchor="t">
              <a:spAutoFit/>
            </a:bodyPr>
            <a:lstStyle/>
            <a:p>
              <a:pPr marL="0" lvl="0" indent="0" algn="l">
                <a:lnSpc>
                  <a:spcPts val="9741"/>
                </a:lnSpc>
                <a:spcBef>
                  <a:spcPct val="0"/>
                </a:spcBef>
              </a:pPr>
              <a:r>
                <a:rPr lang="en-US" sz="6958">
                  <a:solidFill>
                    <a:srgbClr val="731F7D"/>
                  </a:solidFill>
                  <a:latin typeface="Halant Medium Italics"/>
                </a:rPr>
                <a:t>Introduction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58793" y="505307"/>
            <a:ext cx="7726964" cy="1056311"/>
          </a:xfrm>
          <a:prstGeom prst="rect">
            <a:avLst/>
          </a:prstGeom>
        </p:spPr>
        <p:txBody>
          <a:bodyPr lIns="0" tIns="0" rIns="0" bIns="0" rtlCol="0" anchor="t">
            <a:spAutoFit/>
          </a:bodyPr>
          <a:lstStyle/>
          <a:p>
            <a:pPr>
              <a:lnSpc>
                <a:spcPts val="8345"/>
              </a:lnSpc>
            </a:pPr>
            <a:r>
              <a:rPr lang="en-US" sz="7072">
                <a:solidFill>
                  <a:srgbClr val="000000"/>
                </a:solidFill>
                <a:latin typeface="HK Grotesk Bold"/>
              </a:rPr>
              <a:t>Motivation</a:t>
            </a:r>
          </a:p>
        </p:txBody>
      </p:sp>
      <p:pic>
        <p:nvPicPr>
          <p:cNvPr id="3" name="Picture 3"/>
          <p:cNvPicPr>
            <a:picLocks noChangeAspect="1"/>
          </p:cNvPicPr>
          <p:nvPr/>
        </p:nvPicPr>
        <p:blipFill>
          <a:blip r:embed="rId2"/>
          <a:srcRect/>
          <a:stretch>
            <a:fillRect/>
          </a:stretch>
        </p:blipFill>
        <p:spPr>
          <a:xfrm rot="-10094169">
            <a:off x="-2768217" y="5870308"/>
            <a:ext cx="6176663" cy="5906434"/>
          </a:xfrm>
          <a:prstGeom prst="rect">
            <a:avLst/>
          </a:prstGeom>
        </p:spPr>
      </p:pic>
      <p:grpSp>
        <p:nvGrpSpPr>
          <p:cNvPr id="4" name="Group 4"/>
          <p:cNvGrpSpPr/>
          <p:nvPr/>
        </p:nvGrpSpPr>
        <p:grpSpPr>
          <a:xfrm>
            <a:off x="1869203" y="2199731"/>
            <a:ext cx="15899714" cy="3841389"/>
            <a:chOff x="0" y="0"/>
            <a:chExt cx="21199619" cy="5121852"/>
          </a:xfrm>
        </p:grpSpPr>
        <p:sp>
          <p:nvSpPr>
            <p:cNvPr id="5" name="TextBox 5"/>
            <p:cNvSpPr txBox="1"/>
            <p:nvPr/>
          </p:nvSpPr>
          <p:spPr>
            <a:xfrm>
              <a:off x="0" y="-57150"/>
              <a:ext cx="21199619" cy="1310539"/>
            </a:xfrm>
            <a:prstGeom prst="rect">
              <a:avLst/>
            </a:prstGeom>
          </p:spPr>
          <p:txBody>
            <a:bodyPr lIns="0" tIns="0" rIns="0" bIns="0" rtlCol="0" anchor="t">
              <a:spAutoFit/>
            </a:bodyPr>
            <a:lstStyle/>
            <a:p>
              <a:pPr>
                <a:lnSpc>
                  <a:spcPts val="8027"/>
                </a:lnSpc>
              </a:pPr>
              <a:r>
                <a:rPr lang="en-US" sz="6175">
                  <a:solidFill>
                    <a:srgbClr val="731F7D"/>
                  </a:solidFill>
                  <a:latin typeface="Halant Medium"/>
                </a:rPr>
                <a:t>To detect accidents from single image. </a:t>
              </a:r>
            </a:p>
          </p:txBody>
        </p:sp>
        <p:sp>
          <p:nvSpPr>
            <p:cNvPr id="6" name="TextBox 6"/>
            <p:cNvSpPr txBox="1"/>
            <p:nvPr/>
          </p:nvSpPr>
          <p:spPr>
            <a:xfrm>
              <a:off x="0" y="2063741"/>
              <a:ext cx="21199619" cy="3058111"/>
            </a:xfrm>
            <a:prstGeom prst="rect">
              <a:avLst/>
            </a:prstGeom>
          </p:spPr>
          <p:txBody>
            <a:bodyPr lIns="0" tIns="0" rIns="0" bIns="0" rtlCol="0" anchor="t">
              <a:spAutoFit/>
            </a:bodyPr>
            <a:lstStyle/>
            <a:p>
              <a:pPr>
                <a:lnSpc>
                  <a:spcPts val="6261"/>
                </a:lnSpc>
                <a:spcBef>
                  <a:spcPct val="0"/>
                </a:spcBef>
              </a:pPr>
              <a:r>
                <a:rPr lang="en-US" sz="4472" spc="-44">
                  <a:solidFill>
                    <a:srgbClr val="000000"/>
                  </a:solidFill>
                  <a:latin typeface="Assistant Regular"/>
                </a:rPr>
                <a:t>Most of the model detects accidents using video image by tracking attributes like vehicle speed. Hence, they cannot be used to detect accidents from a single given image.</a:t>
              </a:r>
            </a:p>
          </p:txBody>
        </p:sp>
      </p:grpSp>
      <p:grpSp>
        <p:nvGrpSpPr>
          <p:cNvPr id="7" name="Group 7"/>
          <p:cNvGrpSpPr/>
          <p:nvPr/>
        </p:nvGrpSpPr>
        <p:grpSpPr>
          <a:xfrm>
            <a:off x="10522365" y="1976934"/>
            <a:ext cx="7765635" cy="2098128"/>
            <a:chOff x="0" y="0"/>
            <a:chExt cx="10354180" cy="2797504"/>
          </a:xfrm>
        </p:grpSpPr>
        <p:sp>
          <p:nvSpPr>
            <p:cNvPr id="8" name="TextBox 8"/>
            <p:cNvSpPr txBox="1"/>
            <p:nvPr/>
          </p:nvSpPr>
          <p:spPr>
            <a:xfrm>
              <a:off x="0" y="-66675"/>
              <a:ext cx="10354180" cy="1451631"/>
            </a:xfrm>
            <a:prstGeom prst="rect">
              <a:avLst/>
            </a:prstGeom>
          </p:spPr>
          <p:txBody>
            <a:bodyPr lIns="0" tIns="0" rIns="0" bIns="0" rtlCol="0" anchor="t">
              <a:spAutoFit/>
            </a:bodyPr>
            <a:lstStyle/>
            <a:p>
              <a:pPr marL="0" lvl="0" indent="0" algn="l">
                <a:lnSpc>
                  <a:spcPts val="8922"/>
                </a:lnSpc>
                <a:spcBef>
                  <a:spcPct val="0"/>
                </a:spcBef>
              </a:pPr>
              <a:endParaRPr/>
            </a:p>
          </p:txBody>
        </p:sp>
        <p:sp>
          <p:nvSpPr>
            <p:cNvPr id="9" name="TextBox 9"/>
            <p:cNvSpPr txBox="1"/>
            <p:nvPr/>
          </p:nvSpPr>
          <p:spPr>
            <a:xfrm>
              <a:off x="0" y="2036554"/>
              <a:ext cx="10354180" cy="760950"/>
            </a:xfrm>
            <a:prstGeom prst="rect">
              <a:avLst/>
            </a:prstGeom>
          </p:spPr>
          <p:txBody>
            <a:bodyPr lIns="0" tIns="0" rIns="0" bIns="0" rtlCol="0" anchor="t">
              <a:spAutoFit/>
            </a:bodyPr>
            <a:lstStyle/>
            <a:p>
              <a:pPr>
                <a:lnSpc>
                  <a:spcPts val="4952"/>
                </a:lnSpc>
                <a:spcBef>
                  <a:spcPct val="0"/>
                </a:spcBef>
              </a:pPr>
              <a:endParaRPr/>
            </a:p>
          </p:txBody>
        </p:sp>
      </p:grpSp>
      <p:pic>
        <p:nvPicPr>
          <p:cNvPr id="10" name="Picture 10"/>
          <p:cNvPicPr>
            <a:picLocks noChangeAspect="1"/>
          </p:cNvPicPr>
          <p:nvPr/>
        </p:nvPicPr>
        <p:blipFill>
          <a:blip r:embed="rId3"/>
          <a:srcRect/>
          <a:stretch>
            <a:fillRect/>
          </a:stretch>
        </p:blipFill>
        <p:spPr>
          <a:xfrm rot="9440951">
            <a:off x="-957979" y="335262"/>
            <a:ext cx="2207918" cy="20920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37717" y="7024205"/>
            <a:ext cx="2605188" cy="2468415"/>
          </a:xfrm>
          <a:prstGeom prst="rect">
            <a:avLst/>
          </a:prstGeom>
        </p:spPr>
      </p:pic>
      <p:pic>
        <p:nvPicPr>
          <p:cNvPr id="3" name="Picture 3"/>
          <p:cNvPicPr>
            <a:picLocks noChangeAspect="1"/>
          </p:cNvPicPr>
          <p:nvPr/>
        </p:nvPicPr>
        <p:blipFill>
          <a:blip r:embed="rId3"/>
          <a:srcRect/>
          <a:stretch>
            <a:fillRect/>
          </a:stretch>
        </p:blipFill>
        <p:spPr>
          <a:xfrm>
            <a:off x="-1213644" y="-550315"/>
            <a:ext cx="5225712" cy="4650884"/>
          </a:xfrm>
          <a:prstGeom prst="rect">
            <a:avLst/>
          </a:prstGeom>
        </p:spPr>
      </p:pic>
      <p:pic>
        <p:nvPicPr>
          <p:cNvPr id="4" name="Picture 4"/>
          <p:cNvPicPr>
            <a:picLocks noChangeAspect="1"/>
          </p:cNvPicPr>
          <p:nvPr/>
        </p:nvPicPr>
        <p:blipFill>
          <a:blip r:embed="rId4"/>
          <a:srcRect/>
          <a:stretch>
            <a:fillRect/>
          </a:stretch>
        </p:blipFill>
        <p:spPr>
          <a:xfrm rot="313119">
            <a:off x="3291026" y="3087831"/>
            <a:ext cx="5693252" cy="5444172"/>
          </a:xfrm>
          <a:prstGeom prst="rect">
            <a:avLst/>
          </a:prstGeom>
        </p:spPr>
      </p:pic>
      <p:sp>
        <p:nvSpPr>
          <p:cNvPr id="5" name="TextBox 5"/>
          <p:cNvSpPr txBox="1"/>
          <p:nvPr/>
        </p:nvSpPr>
        <p:spPr>
          <a:xfrm>
            <a:off x="8391391" y="3414649"/>
            <a:ext cx="8867909" cy="2994183"/>
          </a:xfrm>
          <a:prstGeom prst="rect">
            <a:avLst/>
          </a:prstGeom>
        </p:spPr>
        <p:txBody>
          <a:bodyPr lIns="0" tIns="0" rIns="0" bIns="0" rtlCol="0" anchor="t">
            <a:spAutoFit/>
          </a:bodyPr>
          <a:lstStyle/>
          <a:p>
            <a:pPr algn="r">
              <a:lnSpc>
                <a:spcPts val="11908"/>
              </a:lnSpc>
            </a:pPr>
            <a:r>
              <a:rPr lang="en-US" sz="10092">
                <a:solidFill>
                  <a:srgbClr val="FFFFFF"/>
                </a:solidFill>
                <a:latin typeface="HK Grotesk Bold"/>
              </a:rPr>
              <a:t>Proposed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46123" y="1355511"/>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sp>
        <p:nvSpPr>
          <p:cNvPr id="4" name="TextBox 4"/>
          <p:cNvSpPr txBox="1"/>
          <p:nvPr/>
        </p:nvSpPr>
        <p:spPr>
          <a:xfrm>
            <a:off x="1442764" y="2761688"/>
            <a:ext cx="16083749" cy="5616632"/>
          </a:xfrm>
          <a:prstGeom prst="rect">
            <a:avLst/>
          </a:prstGeom>
        </p:spPr>
        <p:txBody>
          <a:bodyPr lIns="0" tIns="0" rIns="0" bIns="0" rtlCol="0" anchor="t">
            <a:spAutoFit/>
          </a:bodyPr>
          <a:lstStyle/>
          <a:p>
            <a:pPr algn="ctr">
              <a:lnSpc>
                <a:spcPts val="7401"/>
              </a:lnSpc>
            </a:pPr>
            <a:r>
              <a:rPr lang="en-US" sz="6272">
                <a:solidFill>
                  <a:srgbClr val="FFFFFF"/>
                </a:solidFill>
                <a:latin typeface="HK Grotesk Bold"/>
              </a:rPr>
              <a:t>Dataset- The dataset used is created by extracting images in the folder Accident -Detection of Accident Images Analysis Dataset. The generated Dataset comprises of 140 accident images and 140 non-accident images</a:t>
            </a:r>
          </a:p>
        </p:txBody>
      </p:sp>
      <p:pic>
        <p:nvPicPr>
          <p:cNvPr id="5" name="Picture 5"/>
          <p:cNvPicPr>
            <a:picLocks noChangeAspect="1"/>
          </p:cNvPicPr>
          <p:nvPr/>
        </p:nvPicPr>
        <p:blipFill>
          <a:blip r:embed="rId4"/>
          <a:srcRect/>
          <a:stretch>
            <a:fillRect/>
          </a:stretch>
        </p:blipFill>
        <p:spPr>
          <a:xfrm rot="-447366">
            <a:off x="12955621" y="-916530"/>
            <a:ext cx="4068454" cy="3890459"/>
          </a:xfrm>
          <a:prstGeom prst="rect">
            <a:avLst/>
          </a:prstGeom>
        </p:spPr>
      </p:pic>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sp>
        <p:nvSpPr>
          <p:cNvPr id="3" name="TextBox 3"/>
          <p:cNvSpPr txBox="1"/>
          <p:nvPr/>
        </p:nvSpPr>
        <p:spPr>
          <a:xfrm>
            <a:off x="1395294" y="629613"/>
            <a:ext cx="14182796" cy="2222225"/>
          </a:xfrm>
          <a:prstGeom prst="rect">
            <a:avLst/>
          </a:prstGeom>
        </p:spPr>
        <p:txBody>
          <a:bodyPr lIns="0" tIns="0" rIns="0" bIns="0" rtlCol="0" anchor="t">
            <a:spAutoFit/>
          </a:bodyPr>
          <a:lstStyle/>
          <a:p>
            <a:pPr algn="ctr">
              <a:lnSpc>
                <a:spcPts val="5865"/>
              </a:lnSpc>
            </a:pPr>
            <a:r>
              <a:rPr lang="en-US" sz="4970">
                <a:solidFill>
                  <a:srgbClr val="000000"/>
                </a:solidFill>
                <a:latin typeface="HK Grotesk Bold"/>
              </a:rPr>
              <a:t>Image Data Generator is used to generate batches of tensor image data with real – time data augmentation.</a:t>
            </a:r>
          </a:p>
        </p:txBody>
      </p:sp>
      <p:pic>
        <p:nvPicPr>
          <p:cNvPr id="4" name="Picture 4"/>
          <p:cNvPicPr>
            <a:picLocks noChangeAspect="1"/>
          </p:cNvPicPr>
          <p:nvPr/>
        </p:nvPicPr>
        <p:blipFill>
          <a:blip r:embed="rId3"/>
          <a:srcRect/>
          <a:stretch>
            <a:fillRect/>
          </a:stretch>
        </p:blipFill>
        <p:spPr>
          <a:xfrm rot="313119">
            <a:off x="15158388" y="-1579634"/>
            <a:ext cx="5214256" cy="4986132"/>
          </a:xfrm>
          <a:prstGeom prst="rect">
            <a:avLst/>
          </a:prstGeom>
        </p:spPr>
      </p:pic>
      <p:sp>
        <p:nvSpPr>
          <p:cNvPr id="5" name="TextBox 5"/>
          <p:cNvSpPr txBox="1"/>
          <p:nvPr/>
        </p:nvSpPr>
        <p:spPr>
          <a:xfrm>
            <a:off x="3163658" y="3358710"/>
            <a:ext cx="11778776" cy="6176938"/>
          </a:xfrm>
          <a:prstGeom prst="rect">
            <a:avLst/>
          </a:prstGeom>
        </p:spPr>
        <p:txBody>
          <a:bodyPr lIns="0" tIns="0" rIns="0" bIns="0" rtlCol="0" anchor="t">
            <a:spAutoFit/>
          </a:bodyPr>
          <a:lstStyle/>
          <a:p>
            <a:pPr algn="ctr">
              <a:lnSpc>
                <a:spcPts val="5409"/>
              </a:lnSpc>
            </a:pPr>
            <a:r>
              <a:rPr lang="en-US" sz="4584">
                <a:solidFill>
                  <a:srgbClr val="000000"/>
                </a:solidFill>
                <a:latin typeface="HK Grotesk Bold"/>
              </a:rPr>
              <a:t>Parameters used:</a:t>
            </a:r>
          </a:p>
          <a:p>
            <a:pPr algn="ctr">
              <a:lnSpc>
                <a:spcPts val="5409"/>
              </a:lnSpc>
            </a:pPr>
            <a:endParaRPr lang="en-US" sz="4584">
              <a:solidFill>
                <a:srgbClr val="000000"/>
              </a:solidFill>
              <a:latin typeface="HK Grotesk Bold"/>
            </a:endParaRPr>
          </a:p>
          <a:p>
            <a:pPr algn="ctr">
              <a:lnSpc>
                <a:spcPts val="5409"/>
              </a:lnSpc>
            </a:pPr>
            <a:r>
              <a:rPr lang="en-US" sz="4584">
                <a:solidFill>
                  <a:srgbClr val="000000"/>
                </a:solidFill>
                <a:latin typeface="HK Grotesk Bold"/>
              </a:rPr>
              <a:t>samplewise_center= True</a:t>
            </a:r>
          </a:p>
          <a:p>
            <a:pPr algn="ctr">
              <a:lnSpc>
                <a:spcPts val="5409"/>
              </a:lnSpc>
            </a:pPr>
            <a:r>
              <a:rPr lang="en-US" sz="4584">
                <a:solidFill>
                  <a:srgbClr val="000000"/>
                </a:solidFill>
                <a:latin typeface="HK Grotesk Bold"/>
              </a:rPr>
              <a:t>rotation_range= 10</a:t>
            </a:r>
          </a:p>
          <a:p>
            <a:pPr algn="ctr">
              <a:lnSpc>
                <a:spcPts val="5409"/>
              </a:lnSpc>
            </a:pPr>
            <a:r>
              <a:rPr lang="en-US" sz="4584">
                <a:solidFill>
                  <a:srgbClr val="000000"/>
                </a:solidFill>
                <a:latin typeface="HK Grotesk Bold"/>
              </a:rPr>
              <a:t>zoom_range= 0.1</a:t>
            </a:r>
          </a:p>
          <a:p>
            <a:pPr algn="ctr">
              <a:lnSpc>
                <a:spcPts val="5409"/>
              </a:lnSpc>
            </a:pPr>
            <a:r>
              <a:rPr lang="en-US" sz="4584">
                <a:solidFill>
                  <a:srgbClr val="000000"/>
                </a:solidFill>
                <a:latin typeface="HK Grotesk Bold"/>
              </a:rPr>
              <a:t>width_shift_range= 0.1</a:t>
            </a:r>
          </a:p>
          <a:p>
            <a:pPr algn="ctr">
              <a:lnSpc>
                <a:spcPts val="5409"/>
              </a:lnSpc>
            </a:pPr>
            <a:r>
              <a:rPr lang="en-US" sz="4584">
                <a:solidFill>
                  <a:srgbClr val="000000"/>
                </a:solidFill>
                <a:latin typeface="HK Grotesk Bold"/>
              </a:rPr>
              <a:t>height_shift_range= 0.1</a:t>
            </a:r>
          </a:p>
          <a:p>
            <a:pPr algn="ctr">
              <a:lnSpc>
                <a:spcPts val="5409"/>
              </a:lnSpc>
            </a:pPr>
            <a:r>
              <a:rPr lang="en-US" sz="4584">
                <a:solidFill>
                  <a:srgbClr val="000000"/>
                </a:solidFill>
                <a:latin typeface="HK Grotesk Bold"/>
              </a:rPr>
              <a:t>horizontal_flip= True</a:t>
            </a:r>
          </a:p>
          <a:p>
            <a:pPr algn="ctr">
              <a:lnSpc>
                <a:spcPts val="5409"/>
              </a:lnSpc>
              <a:spcBef>
                <a:spcPct val="0"/>
              </a:spcBef>
            </a:pPr>
            <a:r>
              <a:rPr lang="en-US" sz="4584">
                <a:solidFill>
                  <a:srgbClr val="000000"/>
                </a:solidFill>
                <a:latin typeface="HK Grotesk Bold"/>
              </a:rPr>
              <a:t>vertical_flip= True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7517" y="1435788"/>
            <a:ext cx="17552966" cy="74154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452" b="1452"/>
          <a:stretch>
            <a:fillRect/>
          </a:stretch>
        </p:blipFill>
        <p:spPr>
          <a:xfrm>
            <a:off x="1917828" y="324815"/>
            <a:ext cx="13548228" cy="963737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568</Words>
  <Application>Microsoft Office PowerPoint</Application>
  <PresentationFormat>Custom</PresentationFormat>
  <Paragraphs>44</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Assistant Regular</vt:lpstr>
      <vt:lpstr>Open Sans Light</vt:lpstr>
      <vt:lpstr>HK Grotesk Medium</vt:lpstr>
      <vt:lpstr>Arial</vt:lpstr>
      <vt:lpstr>HK Grotesk Bold</vt:lpstr>
      <vt:lpstr>Halant Medium Italics</vt:lpstr>
      <vt:lpstr>Calibri</vt:lpstr>
      <vt:lpstr>Halant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Transfer learning using VGG-16 with convolutional neural network for accident detection using images</dc:title>
  <dc:creator>Saifeen Naaz</dc:creator>
  <cp:lastModifiedBy>Saifeen Naaz</cp:lastModifiedBy>
  <cp:revision>3</cp:revision>
  <dcterms:created xsi:type="dcterms:W3CDTF">2006-08-16T00:00:00Z</dcterms:created>
  <dcterms:modified xsi:type="dcterms:W3CDTF">2022-11-25T05:56:07Z</dcterms:modified>
  <dc:identifier>DAE4_G0ROzA</dc:identifier>
</cp:coreProperties>
</file>